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57" r:id="rId4"/>
    <p:sldId id="259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2F21"/>
    <a:srgbClr val="CED6C4"/>
    <a:srgbClr val="2E0B2F"/>
    <a:srgbClr val="4C13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D22AA3-4513-44C4-8C01-3209EAB9576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E88D4-FFDF-483B-85EB-AB848B24F6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521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88D4-FFDF-483B-85EB-AB848B24F6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59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88D4-FFDF-483B-85EB-AB848B24F64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684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E88D4-FFDF-483B-85EB-AB848B24F64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20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38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3340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6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3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559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05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12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2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885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0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42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B93098-A17E-42E4-AA63-FE3730BF0B4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0DA5D8-9483-4962-9E1D-9D121106D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07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610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hyperlink" Target="https://megapro.ranepa.ru/MegaPro/Download/MObject/161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613" TargetMode="External"/><Relationship Id="rId2" Type="http://schemas.openxmlformats.org/officeDocument/2006/relationships/hyperlink" Target="https://megapro.ranepa.ru/MegaPro/Download/MObject/165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megapro.ranepa.ru/MegaPro/Download/MObject/157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megapro.ranepa.ru/MegaPro/Download/MObject/158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megapro.ranepa.ru/MegaPro/Download/MObject/157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gapro.ranepa.ru/MegaPro/Download/MObject/1601" TargetMode="External"/><Relationship Id="rId4" Type="http://schemas.openxmlformats.org/officeDocument/2006/relationships/hyperlink" Target="https://megapro.ranepa.ru/MegaPro/Download/MObject/151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522" TargetMode="Externa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hyperlink" Target="https://megapro.ranepa.ru/MegaPro/Download/MObject/1525" TargetMode="External"/><Relationship Id="rId4" Type="http://schemas.openxmlformats.org/officeDocument/2006/relationships/hyperlink" Target="https://megapro.ranepa.ru/MegaPro/Download/MObject/155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megapro.ranepa.ru/MegaPro/Download/MObject/15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519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521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egapro.ranepa.ru/MegaPro/Download/MObject/1579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5761" y="1478569"/>
            <a:ext cx="403738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«Увижу </a:t>
            </a:r>
            <a:r>
              <a:rPr lang="ru-RU" sz="1400" i="1" dirty="0"/>
              <a:t>ль я народ не угнетенный</a:t>
            </a:r>
          </a:p>
          <a:p>
            <a:r>
              <a:rPr lang="ru-RU" sz="1400" i="1" dirty="0"/>
              <a:t>И рабство, падшее по манию царя,</a:t>
            </a:r>
          </a:p>
          <a:p>
            <a:r>
              <a:rPr lang="ru-RU" sz="1400" i="1" dirty="0"/>
              <a:t>И над отечеством свободы просвещенной</a:t>
            </a:r>
          </a:p>
          <a:p>
            <a:r>
              <a:rPr lang="ru-RU" sz="1400" i="1" dirty="0"/>
              <a:t>Взойдёт ли наконец прекрасная заря</a:t>
            </a:r>
            <a:r>
              <a:rPr lang="ru-RU" sz="1400" i="1" dirty="0" smtClean="0"/>
              <a:t>?»</a:t>
            </a:r>
          </a:p>
          <a:p>
            <a:r>
              <a:rPr lang="ru-RU" sz="1400" dirty="0"/>
              <a:t>	</a:t>
            </a:r>
            <a:r>
              <a:rPr lang="ru-RU" sz="1400" dirty="0" smtClean="0"/>
              <a:t>	А</a:t>
            </a:r>
            <a:r>
              <a:rPr lang="ru-RU" sz="1400" dirty="0"/>
              <a:t>. С. Пушкин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138920" y="3160530"/>
            <a:ext cx="40530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«Крепостное </a:t>
            </a:r>
            <a:r>
              <a:rPr lang="ru-RU" sz="1400" i="1" dirty="0"/>
              <a:t>право – это главный узел, в котором сплелось опутавшее Россию зло. Но этот узел надо развязать, а не разрубить. Насильственное решение вопроса не внесет успокоения. России нужны мирные успехи. Надо провести такую реформу, чтобы обеспечить в стране на пятьсот лет внутренний мир</a:t>
            </a:r>
            <a:r>
              <a:rPr lang="ru-RU" sz="1400" i="1" dirty="0" smtClean="0"/>
              <a:t>»</a:t>
            </a:r>
          </a:p>
          <a:p>
            <a:pPr algn="r"/>
            <a:r>
              <a:rPr lang="ru-RU" sz="1400" dirty="0" smtClean="0"/>
              <a:t>К</a:t>
            </a:r>
            <a:r>
              <a:rPr lang="ru-RU" sz="1400" dirty="0"/>
              <a:t>. Д. </a:t>
            </a:r>
            <a:r>
              <a:rPr lang="ru-RU" sz="1400" dirty="0" err="1"/>
              <a:t>Кавелин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02" y="2851722"/>
            <a:ext cx="3552956" cy="1936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 продолжение столетий, предшествовавших 19 февраля 1861 года, у нас не было более важного акта; пройдут века, и не будет акта, столь важного, который бы до такой степени определил собою направление самых разнообразных сфер нашей жизни»</a:t>
            </a:r>
          </a:p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В. О. Ключевский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54459" y="4898996"/>
            <a:ext cx="4006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«В освобождении крестьян с землею лежит вся будущность Руси – но самодержавной, не помещичьей, не завоевательной, не московско-татарской, не </a:t>
            </a:r>
            <a:r>
              <a:rPr lang="ru-RU" sz="1400" i="1" dirty="0" err="1"/>
              <a:t>петербургско</a:t>
            </a:r>
            <a:r>
              <a:rPr lang="ru-RU" sz="1400" i="1" dirty="0"/>
              <a:t>-немецкой, а Руси народной, общинной – свободной!»</a:t>
            </a:r>
          </a:p>
          <a:p>
            <a:pPr algn="r"/>
            <a:r>
              <a:rPr lang="ru-RU" sz="1400" dirty="0"/>
              <a:t>А. И. Герцен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605173" y="533403"/>
            <a:ext cx="43686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«Из всего, что помогли Мне совершить, крестьянскую реформу Я считаю самым важным делом всего Моего царствования</a:t>
            </a:r>
            <a:r>
              <a:rPr lang="ru-RU" sz="1400" i="1" dirty="0" smtClean="0"/>
              <a:t>»   </a:t>
            </a:r>
            <a:endParaRPr lang="ru-RU" sz="1400" i="1" dirty="0"/>
          </a:p>
          <a:p>
            <a:pPr algn="r"/>
            <a:r>
              <a:rPr lang="ru-RU" sz="1400" dirty="0"/>
              <a:t>Император Александр </a:t>
            </a:r>
            <a:r>
              <a:rPr lang="ru-RU" sz="1400" dirty="0" smtClean="0"/>
              <a:t>II</a:t>
            </a:r>
            <a:endParaRPr lang="ru-RU" sz="14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605173" y="5302774"/>
            <a:ext cx="45868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/>
              <a:t> </a:t>
            </a:r>
            <a:r>
              <a:rPr lang="ru-RU" sz="1400" i="1" dirty="0"/>
              <a:t>«Мы мечтали об освобождении крестьян, мы мечтали о лучшем устройстве судов, о возможности более гласного обсуждения общественных вопросов... И вот наступило время, где мечты наши осуществились»</a:t>
            </a:r>
          </a:p>
          <a:p>
            <a:pPr algn="r"/>
            <a:r>
              <a:rPr lang="ru-RU" sz="1400" dirty="0"/>
              <a:t>Д. А. Оболенский</a:t>
            </a:r>
          </a:p>
        </p:txBody>
      </p:sp>
      <p:pic>
        <p:nvPicPr>
          <p:cNvPr id="1026" name="Picture 2" descr="https://globalmsk.ru/usr/person/big-person-15629077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175" y="1364480"/>
            <a:ext cx="1327638" cy="13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 descr="https://pro.culture.ru/uploads/639e1b6164f7d7c89accbca37d208c62_w720_h540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770" y="2999004"/>
            <a:ext cx="1652755" cy="139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46" y="284847"/>
            <a:ext cx="1457288" cy="1315353"/>
          </a:xfrm>
          <a:prstGeom prst="rect">
            <a:avLst/>
          </a:prstGeom>
          <a:noFill/>
        </p:spPr>
      </p:pic>
      <p:pic>
        <p:nvPicPr>
          <p:cNvPr id="1028" name="Picture 4" descr="КАВЕЛИН КОНСТАНТИН ДМИТРИЕВИЧ — информация на портале Энциклопедия  Всемирная истори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74" y="3283610"/>
            <a:ext cx="1466520" cy="152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втор: Герцен Александр Иванович - 32 книги - Читать, Скачать - ЛитМир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80" y="4703952"/>
            <a:ext cx="1482840" cy="153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7761044" y="1999531"/>
            <a:ext cx="42935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/>
              <a:t>«Ты </a:t>
            </a:r>
            <a:r>
              <a:rPr lang="ru-RU" sz="1400" i="1" dirty="0"/>
              <a:t>хочешь знать: кто я? что я? куда я?</a:t>
            </a:r>
          </a:p>
          <a:p>
            <a:pPr algn="just"/>
            <a:r>
              <a:rPr lang="ru-RU" sz="1400" i="1" dirty="0"/>
              <a:t>Я тот же, что и был и буду весь мой век:</a:t>
            </a:r>
          </a:p>
          <a:p>
            <a:pPr algn="just"/>
            <a:r>
              <a:rPr lang="ru-RU" sz="1400" i="1" dirty="0"/>
              <a:t>Не скот, не дерево, не раб, но человек</a:t>
            </a:r>
            <a:r>
              <a:rPr lang="ru-RU" sz="1400" i="1" dirty="0" smtClean="0"/>
              <a:t>!..»</a:t>
            </a:r>
          </a:p>
          <a:p>
            <a:pPr algn="r"/>
            <a:r>
              <a:rPr lang="ru-RU" sz="1400" dirty="0" smtClean="0"/>
              <a:t>Радищев </a:t>
            </a:r>
            <a:r>
              <a:rPr lang="ru-RU" sz="1400" dirty="0"/>
              <a:t>А. Н.</a:t>
            </a:r>
          </a:p>
        </p:txBody>
      </p:sp>
      <p:pic>
        <p:nvPicPr>
          <p:cNvPr id="26" name="Рисунок 25" descr="C:\Users\jashma53\Desktop\портрет Радищева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215" y="1813872"/>
            <a:ext cx="1377829" cy="134019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733773" y="284847"/>
            <a:ext cx="398122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160 </a:t>
            </a:r>
            <a:r>
              <a:rPr lang="ru-RU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лет отмены крепостного права в 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  <a:endParaRPr lang="ru-RU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1034" name="Picture 10" descr="Lesser Coat of Arms of Russian Empire.sv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16" y="11343"/>
            <a:ext cx="1314084" cy="14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Оболенский, Дмитрий Александрович — Википедия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4933609"/>
            <a:ext cx="1294860" cy="163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75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01" y="0"/>
            <a:ext cx="3434271" cy="478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24" y="4781550"/>
            <a:ext cx="682942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292F21"/>
                </a:solidFill>
              </a:rPr>
              <a:t>Семенов-Тян-Шанский П. П. </a:t>
            </a:r>
            <a:r>
              <a:rPr lang="ru-RU" sz="1100" dirty="0" smtClean="0">
                <a:solidFill>
                  <a:srgbClr val="292F21"/>
                </a:solidFill>
              </a:rPr>
              <a:t>(1827-1914). Мемуары : в 4-х томах. Т. 3 : Эпоха освобождения крестьян в России (1857-1861 гг.) в воспоминаниях бывшего члена-эксперта и </a:t>
            </a:r>
            <a:r>
              <a:rPr lang="ru-RU" sz="1100" dirty="0" err="1" smtClean="0">
                <a:solidFill>
                  <a:srgbClr val="292F21"/>
                </a:solidFill>
              </a:rPr>
              <a:t>заведывавшего</a:t>
            </a:r>
            <a:r>
              <a:rPr lang="ru-RU" sz="1100" dirty="0" smtClean="0">
                <a:solidFill>
                  <a:srgbClr val="292F21"/>
                </a:solidFill>
              </a:rPr>
              <a:t> делами Редакционных комиссий / П. П. Семенов-Тян-Шанский. – Издание семьи. – Петроград : Типография М. Стасюлевича, 1915. – XIII, 445 с. :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 </a:t>
            </a:r>
            <a:r>
              <a:rPr lang="ru-RU" sz="1100" dirty="0" smtClean="0">
                <a:hlinkClick r:id="rId3"/>
              </a:rPr>
              <a:t>https://megapro.ranepa.ru/MegaPro/Download/MObject/1610</a:t>
            </a:r>
            <a:r>
              <a:rPr lang="ru-RU" sz="1100" dirty="0" smtClean="0"/>
              <a:t> </a:t>
            </a:r>
          </a:p>
          <a:p>
            <a:pPr algn="just"/>
            <a:endParaRPr lang="ru-RU" sz="1100" dirty="0" smtClean="0"/>
          </a:p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Семенов-Тян-Шанский П. П.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(1827-1914). Мемуары : в 4-х томах. Т. 4 : Эпоха освобождения крестьян в России (1857-1861 гг.) в воспоминаниях бывшего члена-эксперта и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заведывавшего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делами Редакционных комиссий / П. П. Семенов-Тян-Шанский. – Издание семьи. – Петроград : Типография М. Стасюлевича, 1916. – VIII, 661 с. :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100" dirty="0" smtClean="0"/>
              <a:t> </a:t>
            </a:r>
            <a:r>
              <a:rPr lang="ru-RU" sz="1100" dirty="0" smtClean="0">
                <a:hlinkClick r:id="rId4"/>
              </a:rPr>
              <a:t>https://megapro.ranepa.ru/MegaPro/Download/MObject/1611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37948" y="263426"/>
            <a:ext cx="7134225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Третий и четвертый тома в многотомном издании мемуаров Петра Петровича Семенова-Тян-Шанского опубликованы соответственно в 1915 и 1916 годах. Эти два тома имеют единое название «Эпоха освобождения крестьян» и посвящены работе по подготовке и осуществлению крестьянской реформы в Редакционных Комиссиях с конца 1857 года по 19 февраля 1861 года.</a:t>
            </a:r>
          </a:p>
          <a:p>
            <a:pPr algn="just"/>
            <a:r>
              <a:rPr lang="ru-RU" sz="1300" dirty="0" smtClean="0"/>
              <a:t>Тян-Шанский сначала в связи с тесным сотрудничеством с первым председателем Редакционных Комиссий Я. И. Ростовцевым, затем в связи с непосредственным участием в Комиссиях в качестве члена-эксперта был близко знаком с крестьянским делом. Написанием материала по эпохе освобождения крестьян Петр Петрович занимался в период с 1908 по 1911 годы. </a:t>
            </a:r>
          </a:p>
          <a:p>
            <a:pPr algn="just"/>
            <a:r>
              <a:rPr lang="ru-RU" sz="1300" dirty="0" smtClean="0"/>
              <a:t>В предисловии к первому изданию мемуаров о своем участии в работе по крестьянской реформе Петр Петрович пишет: </a:t>
            </a:r>
            <a:r>
              <a:rPr lang="ru-RU" sz="1300" i="1" dirty="0" smtClean="0"/>
              <a:t>«… </a:t>
            </a:r>
            <a:r>
              <a:rPr lang="ru-RU" sz="1300" b="1" i="1" dirty="0">
                <a:solidFill>
                  <a:srgbClr val="00B050"/>
                </a:solidFill>
              </a:rPr>
              <a:t>на 85-ом году своей жизни я счел священным для себя долгом оставить и для потомства правдивый рассказ о том, как было подготовлено и совершено великое дело освобождения крестьян в историческую эпоху 1857–1861 гг</a:t>
            </a:r>
            <a:r>
              <a:rPr lang="ru-RU" sz="1300" b="1" dirty="0">
                <a:solidFill>
                  <a:srgbClr val="00B050"/>
                </a:solidFill>
              </a:rPr>
              <a:t>.» </a:t>
            </a:r>
            <a:r>
              <a:rPr lang="ru-RU" sz="1300" dirty="0" smtClean="0"/>
              <a:t>(Том III, Предисловие к 1-му изданию, с. XIII). Представленный </a:t>
            </a:r>
            <a:r>
              <a:rPr lang="ru-RU" sz="1300" dirty="0" err="1" smtClean="0"/>
              <a:t>многотомник</a:t>
            </a:r>
            <a:r>
              <a:rPr lang="ru-RU" sz="1300" dirty="0" smtClean="0"/>
              <a:t> – не первая публикация воспоминаний Семенова-Тян-Шанского. Первое двухчастное издание было опубликовано на правах рукописи при жизни автора.</a:t>
            </a:r>
          </a:p>
          <a:p>
            <a:pPr algn="just"/>
            <a:r>
              <a:rPr lang="ru-RU" sz="1300" dirty="0" smtClean="0"/>
              <a:t>Весь цикл является изданием семьи, отпечатанным типографией М. Стасюлевича в Петрограде.</a:t>
            </a:r>
            <a:endParaRPr lang="ru-RU" sz="13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250" y="3623310"/>
            <a:ext cx="4166487" cy="29870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27178" y="3953649"/>
            <a:ext cx="17091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Салтычиха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Картина П. В.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Курдюмова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7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1" y="5177641"/>
            <a:ext cx="7236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err="1" smtClean="0">
                <a:solidFill>
                  <a:schemeClr val="accent6">
                    <a:lumMod val="50000"/>
                  </a:schemeClr>
                </a:solidFill>
              </a:rPr>
              <a:t>Семевский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 В. И.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(1848-1916). Крестьянский вопрос в России в XVIII и первой половине XIX века : в 2-х томах. Т. 1 : Крестьянский вопрос в XVIII и первой четверти XIX века / В. И.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Семевский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– С.-Петербург : Типография Товарищества "Общественная Польза", 1888. – LIII, 519 с.  </a:t>
            </a:r>
            <a:r>
              <a:rPr lang="ru-RU" sz="1100" dirty="0" smtClean="0">
                <a:hlinkClick r:id="rId2"/>
              </a:rPr>
              <a:t>https://megapro.ranepa.ru/MegaPro/Download/MObject/1654</a:t>
            </a:r>
            <a:r>
              <a:rPr lang="ru-RU" sz="1100" dirty="0" smtClean="0"/>
              <a:t> </a:t>
            </a:r>
          </a:p>
          <a:p>
            <a:pPr algn="just"/>
            <a:r>
              <a:rPr lang="ru-RU" sz="1100" b="1" dirty="0" err="1" smtClean="0">
                <a:solidFill>
                  <a:schemeClr val="accent6">
                    <a:lumMod val="50000"/>
                  </a:schemeClr>
                </a:solidFill>
              </a:rPr>
              <a:t>Семевский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 В. И.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(1848-1916). Крестьянский вопрос в России в XVIII и первой половине XIX века : в 2-х томах. Т. 2 : Крестьянский вопрос в царствование Императора Николая / В. И.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Семевский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– С.-Петербург : Типография Товарищества "Общественная Польза", 1888. – 2, 627 с.  </a:t>
            </a:r>
            <a:r>
              <a:rPr lang="ru-RU" sz="1100" dirty="0" smtClean="0">
                <a:hlinkClick r:id="rId3"/>
              </a:rPr>
              <a:t>https://megapro.ranepa.ru/MegaPro/Download/MObject/1613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2" y="134364"/>
            <a:ext cx="3024092" cy="47043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830" y="134364"/>
            <a:ext cx="3144895" cy="46944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389281" y="334389"/>
            <a:ext cx="4583643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Автор сочинения – Василий Иванович Семеновский – русский историк, журналист, общественный деятель. В. И. Семеновский один из первых исследователей истории крестьянства в Российской Империи.  </a:t>
            </a:r>
          </a:p>
          <a:p>
            <a:pPr algn="just"/>
            <a:r>
              <a:rPr lang="ru-RU" sz="1300" dirty="0" smtClean="0"/>
              <a:t>Несмотря на то, что сочинение по словам автора, «представляет собою сжатую характеристику отношения законодательства, литературы, общества и народа к вопросу об уничтожении крепостного права», труд представляется обширным и основательным. </a:t>
            </a:r>
          </a:p>
          <a:p>
            <a:pPr algn="just"/>
            <a:r>
              <a:rPr lang="ru-RU" sz="1300" dirty="0" smtClean="0"/>
              <a:t>Только в первом томе, автор начиная с мер Петра I для ограничения крепостного права, во времена Екатерины становления </a:t>
            </a:r>
            <a:r>
              <a:rPr lang="ru-RU" sz="1300" dirty="0" err="1" smtClean="0"/>
              <a:t>лифляндского</a:t>
            </a:r>
            <a:r>
              <a:rPr lang="ru-RU" sz="1300" dirty="0" smtClean="0"/>
              <a:t> ландтага относительно крестьян…, основания «Вольного экономического общества»… а также комментариями по самым разным вопросам, начиная от оценки значения текстов </a:t>
            </a:r>
            <a:r>
              <a:rPr lang="ru-RU" sz="1300" dirty="0" err="1" smtClean="0"/>
              <a:t>Беарде</a:t>
            </a:r>
            <a:r>
              <a:rPr lang="ru-RU" sz="1300" dirty="0" smtClean="0"/>
              <a:t>-де-</a:t>
            </a:r>
            <a:r>
              <a:rPr lang="ru-RU" sz="1300" dirty="0" err="1" smtClean="0"/>
              <a:t>Лабея</a:t>
            </a:r>
            <a:r>
              <a:rPr lang="ru-RU" sz="1300" dirty="0" smtClean="0"/>
              <a:t>, Вольтера, </a:t>
            </a:r>
            <a:r>
              <a:rPr lang="ru-RU" sz="1300" dirty="0" err="1" smtClean="0"/>
              <a:t>Мармонтеля</a:t>
            </a:r>
            <a:r>
              <a:rPr lang="ru-RU" sz="1300" dirty="0" smtClean="0"/>
              <a:t> и немцев </a:t>
            </a:r>
            <a:r>
              <a:rPr lang="ru-RU" sz="1300" dirty="0" err="1" smtClean="0"/>
              <a:t>Велльнера</a:t>
            </a:r>
            <a:r>
              <a:rPr lang="ru-RU" sz="1300" dirty="0" smtClean="0"/>
              <a:t> и </a:t>
            </a:r>
            <a:r>
              <a:rPr lang="ru-RU" sz="1300" dirty="0" err="1" smtClean="0"/>
              <a:t>Мека</a:t>
            </a:r>
            <a:r>
              <a:rPr lang="ru-RU" sz="1300" dirty="0" smtClean="0"/>
              <a:t> в рамках крестьянского вопроса заканчивая деятельностью императора Николая для ограничения крепостного права и борьбой крепостных с помещичьей властью.</a:t>
            </a:r>
            <a:endParaRPr lang="ru-RU" sz="13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1" y="4227763"/>
            <a:ext cx="4191000" cy="251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50" y="6043136"/>
            <a:ext cx="461962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Иванюков И. И.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(1844-1912). Падение крепостного права в России / И. И. Иванюков. - Издание 2-е. – С.-Петербург : Общественная польза, 1903. – 400 с.  </a:t>
            </a:r>
            <a:r>
              <a:rPr lang="ru-RU" sz="1100" dirty="0" smtClean="0">
                <a:hlinkClick r:id="rId2"/>
              </a:rPr>
              <a:t>https://megapro.ranepa.ru/MegaPro/Download/MObject/1577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0" y="99537"/>
            <a:ext cx="3872662" cy="58197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629150" y="242412"/>
            <a:ext cx="747712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Иван Иванович Иванюков – российский экономист, буржуазно-либеральный публицист. Первое издание книги вышло в 1882 г. В 1903 г. в виду продолжающегося спроса на книгу вышло второе издание с незначительными изменениями.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В книге автор описывает сначала ход крестьянской реформы в основных ее чертах, затем отношение общества к центральным вопросам реформы. И. И. Иванюков излагает свои оценки крестьянской реформы, указывает на то, что несмотря на все полученные от отмены крепостного права в России результаты, сохранились институты, «стоящие в противоречии с принципом гражданского равноправия».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Также И. И. Иванюков кроме прямых отмечает косвенные последствия крестьянской реформы, среди которых самым важным он признает уменьшение общественной инерции, вытекавшей из крепостных порядков, и считает, что для удержания такой тенденции и дальнейшего развития гражданского равноправия необходимо существенно улучшить экономическое положение народа.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Иванюков доказывал, что крепостное право в России было отменено мирным путем при полном спокойствии народа и по доброй воле правительства и дворянства, побуждаемых передовой литературой.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Книга Иванюкова оказала заметное влияние на буржуазно-либеральную историографию крестьянской реформы (Г. А. </a:t>
            </a:r>
            <a:r>
              <a:rPr lang="ru-RU" sz="1200" dirty="0" err="1" smtClean="0"/>
              <a:t>Джаншиев</a:t>
            </a:r>
            <a:r>
              <a:rPr lang="ru-RU" sz="1200" dirty="0" smtClean="0"/>
              <a:t>, А. А. Корнилов и др.)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11" y="3936075"/>
            <a:ext cx="6474714" cy="27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162925" y="4581287"/>
            <a:ext cx="40290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Корнилов А. А.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Крестьянская реформа / А. А. Корнилов. – С.-Петербург : П. П.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Гершунин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и Ко, 1905. – 271 с. – (Великие реформы 60-х гг. в их прошлом и настоящем). </a:t>
            </a:r>
            <a:r>
              <a:rPr lang="ru-RU" sz="1100" dirty="0" smtClean="0">
                <a:hlinkClick r:id="rId2"/>
              </a:rPr>
              <a:t>https://megapro.ranepa.ru/MegaPro/Download/MObject/1580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239125" y="152400"/>
            <a:ext cx="37147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Корнилов Александр Александрович – русский историк и общественный деятель из Санкт-Петербурга, специалист по крестьянству в России и истории России XIX века. </a:t>
            </a:r>
          </a:p>
          <a:p>
            <a:pPr algn="just"/>
            <a:r>
              <a:rPr lang="ru-RU" sz="1200" dirty="0" smtClean="0"/>
              <a:t>Большая часть работы посвящена крестьянскому делу в России с 1861 года и до момента написания с учетом событий общей государственной истории и общественной жизни последних десятилетий. Корнилов выражает надежду на новую реформу положения крестьян, которая была бы проведена с большей последовательностью и без таких компромиссов, какие «исказили великий освободительный акт 1861 года» (Предисловие, с. IV).</a:t>
            </a:r>
          </a:p>
          <a:p>
            <a:pPr algn="just"/>
            <a:r>
              <a:rPr lang="ru-RU" sz="1200" dirty="0" smtClean="0"/>
              <a:t>Автор в предисловии обращает внимание на то, что в первых главах своей книги он был вынужден дублировать то, что уже было изложено им в статьях «Губернские комитеты по крестьянскому делу в 1858-1859 гг.» и «Крестьянская реформа 19 февраля 1961 г.», однако указывает, что рассмотрел в этих главах более пристально участие литературы и журналистики в крестьянской реформе.</a:t>
            </a:r>
            <a:endParaRPr lang="ru-RU" sz="1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147161"/>
            <a:ext cx="7772811" cy="5662137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33350" y="5809298"/>
            <a:ext cx="120586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/>
              <a:t>Книга была опубликована книгоиздательством П. П. </a:t>
            </a:r>
            <a:r>
              <a:rPr lang="ru-RU" sz="1200" i="1" dirty="0" err="1" smtClean="0"/>
              <a:t>Гершунина</a:t>
            </a:r>
            <a:r>
              <a:rPr lang="ru-RU" sz="1200" i="1" dirty="0" smtClean="0"/>
              <a:t> и Ко в цикле работ «Великие реформы шестидесятых годов в их прошлом и настоящем».  На оборотной стороне обложки сформулирована задача, которую ставили перед собой авторы идеи и редакторы цикла В. Гессен и А. И. Каминка: </a:t>
            </a:r>
            <a:r>
              <a:rPr lang="ru-RU" sz="1200" b="1" i="1" dirty="0" smtClean="0">
                <a:solidFill>
                  <a:srgbClr val="00B050"/>
                </a:solidFill>
              </a:rPr>
              <a:t>«… в настоящее время, когда мы стоим накануне возвещенного правительством обновления различных сторон нашей государственной жизни, является необходимость дать отчет в том, что осталось нам от прогрессивной эпохи, собрать уцелевшие обломки и определить, какие из них должны быть положены в фундамент предстоящей постройки</a:t>
            </a:r>
            <a:r>
              <a:rPr lang="ru-RU" sz="1200" i="1" dirty="0" smtClean="0"/>
              <a:t>»</a:t>
            </a:r>
          </a:p>
          <a:p>
            <a:pPr algn="just"/>
            <a:r>
              <a:rPr lang="ru-RU" sz="1200" i="1" dirty="0" smtClean="0"/>
              <a:t>В цикл вошли девять работ, среди которых труд А. А. Корнилова.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2171083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9549" y="5981611"/>
            <a:ext cx="72009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Дучинский Н. П.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Великая крестьянская реформа при царе-освободителе / Н. П. Дучинский. – С.-Петербург : Всероссийский национальный клуб, 1911. – 104 с. : ил.,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– (Отечественная библиотека ; № 14).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814802"/>
            <a:ext cx="3425505" cy="476250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10449" y="485774"/>
            <a:ext cx="46101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Дучинский Николай </a:t>
            </a:r>
            <a:r>
              <a:rPr lang="ru-RU" sz="1200" dirty="0" err="1" smtClean="0"/>
              <a:t>Полиевктович</a:t>
            </a:r>
            <a:r>
              <a:rPr lang="ru-RU" sz="1200" dirty="0" smtClean="0"/>
              <a:t> (1873–1932) – историк, педагог и издатель. </a:t>
            </a:r>
          </a:p>
          <a:p>
            <a:pPr algn="just"/>
            <a:r>
              <a:rPr lang="ru-RU" sz="1200" dirty="0" smtClean="0"/>
              <a:t>Издавал в Петербурге в разное время журналы «Природа и жизнь», «Человек и животные» и «Русская жизнь».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Николай </a:t>
            </a:r>
            <a:r>
              <a:rPr lang="ru-RU" sz="1200" dirty="0" err="1" smtClean="0"/>
              <a:t>Полиевктович</a:t>
            </a:r>
            <a:r>
              <a:rPr lang="ru-RU" sz="1200" dirty="0" smtClean="0"/>
              <a:t> писал работы, посвященные династии Романовых. Также писал об Отечественной войне и крестьянской реформе. Среди работ по реформе «Великая крестьянская реформа при царе-освободители» – самая большая.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С первых же страниц труда можно заметить проявление пиетета по отношению к реформаторским делам Александра II и к нему самому. В целом работа представляет собой краткую историческую справку о положении крестьян, начиная уже со, по выражению </a:t>
            </a:r>
            <a:r>
              <a:rPr lang="ru-RU" sz="1200" dirty="0" err="1" smtClean="0"/>
              <a:t>Дучинского</a:t>
            </a:r>
            <a:r>
              <a:rPr lang="ru-RU" sz="1200" dirty="0" smtClean="0"/>
              <a:t>, «стародавних времен», то есть до прикрепления крестьян к земле, и вплоть до крестьянского закона 9 ноября 1906 года. Но большая часть ее посвящена непосредственно крестьянской реформе: основным деятелям, процессу подготовки и осуществления.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Автор завершает свой труд словами: </a:t>
            </a:r>
            <a:r>
              <a:rPr lang="ru-RU" sz="1200" i="1" dirty="0" smtClean="0"/>
              <a:t>«</a:t>
            </a:r>
            <a:r>
              <a:rPr lang="ru-RU" sz="1200" b="1" i="1" dirty="0" smtClean="0">
                <a:solidFill>
                  <a:srgbClr val="00B050"/>
                </a:solidFill>
              </a:rPr>
              <a:t>Все многочисленные законоположения о крестьянах имеют своими источниками великий акт 19 февраля</a:t>
            </a:r>
            <a:r>
              <a:rPr lang="ru-RU" sz="1200" i="1" dirty="0" smtClean="0"/>
              <a:t>». </a:t>
            </a:r>
          </a:p>
          <a:p>
            <a:pPr algn="just"/>
            <a:endParaRPr lang="ru-RU" sz="1200" i="1" dirty="0" smtClean="0"/>
          </a:p>
          <a:p>
            <a:pPr algn="just"/>
            <a:r>
              <a:rPr lang="ru-RU" sz="1200" dirty="0" smtClean="0"/>
              <a:t>За выпуск книги была ответственна организация «Всероссийский национальный клуб», примыкающая к националистической монархической партии русских помещиков и чиновников «Националисты».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76" y="352424"/>
            <a:ext cx="3165252" cy="476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3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5725" y="5607814"/>
            <a:ext cx="55054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err="1" smtClean="0">
                <a:solidFill>
                  <a:schemeClr val="accent6">
                    <a:lumMod val="50000"/>
                  </a:schemeClr>
                </a:solidFill>
              </a:rPr>
              <a:t>Джаншиев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 Г. А.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(1851-1900). А. М.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Унковский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и освобождение крестьян : историко-биографические справки / Г. А.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Джаншиев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– Москва : Товарищество типографии А. И. Мамонтова, 1894. – [8], 192, 52 с., 1 л. :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– Приложения: извлечения из журнальных статей А. М.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Унковского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;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fac-simile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страницы 1 записки его об освобождении крестьян... ; На титульном листе надпись "С благотворительной целью".  </a:t>
            </a:r>
            <a:r>
              <a:rPr lang="ru-RU" sz="1100" dirty="0" smtClean="0">
                <a:hlinkClick r:id="rId2"/>
              </a:rPr>
              <a:t>https://megapro.ranepa.ru/MegaPro/Download/MObject/1576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10" y="103863"/>
            <a:ext cx="3759315" cy="533491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476750" y="160169"/>
            <a:ext cx="7467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Книга была опубликована на следующий год после смерти юриста и общественного деятеля Алексея Михайловича </a:t>
            </a:r>
            <a:r>
              <a:rPr lang="ru-RU" sz="1200" dirty="0" err="1" smtClean="0"/>
              <a:t>Унковского</a:t>
            </a:r>
            <a:r>
              <a:rPr lang="ru-RU" sz="1200" dirty="0" smtClean="0"/>
              <a:t>. </a:t>
            </a:r>
            <a:r>
              <a:rPr lang="ru-RU" sz="1200" dirty="0" err="1" smtClean="0"/>
              <a:t>Джаншиев</a:t>
            </a:r>
            <a:r>
              <a:rPr lang="ru-RU" sz="1200" dirty="0" smtClean="0"/>
              <a:t> Г. А.  был лично знаком с А. М. </a:t>
            </a:r>
            <a:r>
              <a:rPr lang="ru-RU" sz="1200" dirty="0" err="1" smtClean="0"/>
              <a:t>Унковским</a:t>
            </a:r>
            <a:r>
              <a:rPr lang="ru-RU" sz="1200" dirty="0" smtClean="0"/>
              <a:t>. Близкое знакомство позволило автору написать биографию, исполненную глубокого уважения к делам и личности Алексея Михайловича. 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Еще в 1858–1859 гг. А. М. </a:t>
            </a:r>
            <a:r>
              <a:rPr lang="ru-RU" sz="1200" dirty="0" err="1" smtClean="0"/>
              <a:t>Унковский</a:t>
            </a:r>
            <a:r>
              <a:rPr lang="ru-RU" sz="1200" dirty="0" smtClean="0"/>
              <a:t> разработал проект «Положения об улучшении быта помещичьих крестьян», позже участвовал в работе Редакционных Комиссий по крестьянскому делу, где часто в пользу крестьян критиковал содержание и методы проведения реформы. Весной 1861 г., вскоре по объявлении «воли», </a:t>
            </a:r>
            <a:r>
              <a:rPr lang="ru-RU" sz="1200" dirty="0" err="1" smtClean="0"/>
              <a:t>Унковский</a:t>
            </a:r>
            <a:r>
              <a:rPr lang="ru-RU" sz="1200" dirty="0" smtClean="0"/>
              <a:t> выступал юристом по целому ряду процессов по недоразумениям между крестьянами и помещиками, причем ему всегда приходилось защищать, и весьма успешно, крестьянские интересы. Наибольшую известность получили выигранные им процессы против княгини Черкасской, графа Д.А. Толстого, графинь </a:t>
            </a:r>
            <a:r>
              <a:rPr lang="ru-RU" sz="1200" dirty="0" err="1" smtClean="0"/>
              <a:t>Сантис</a:t>
            </a:r>
            <a:r>
              <a:rPr lang="ru-RU" sz="1200" dirty="0" smtClean="0"/>
              <a:t>. В короткое время </a:t>
            </a:r>
            <a:r>
              <a:rPr lang="ru-RU" sz="1200" dirty="0" err="1" smtClean="0"/>
              <a:t>Унковский</a:t>
            </a:r>
            <a:r>
              <a:rPr lang="ru-RU" sz="1200" dirty="0" smtClean="0"/>
              <a:t> выиграл 18 таких дел, после чего, в 1862 г., ему было запрещено заниматься крестьянскими делами.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В книге кроме основного авторского текста есть «Приложение 1-ое» и  «Приложение 2-ое», в которых представлены отрывки из журнальных статей А.М. </a:t>
            </a:r>
            <a:r>
              <a:rPr lang="ru-RU" sz="1200" dirty="0" err="1" smtClean="0"/>
              <a:t>Унковского</a:t>
            </a:r>
            <a:r>
              <a:rPr lang="ru-RU" sz="1200" dirty="0" smtClean="0"/>
              <a:t>: «Основы рационального судопроизводства» и «Подоходный налог, как  основа рациональной системы финансового обложения …»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i="1" dirty="0" smtClean="0"/>
              <a:t>На титульном листе книги цитата из стихотворения «Тишина» Н. Некрасова: «Его примером укрепись, Сломившийся под игом горя!».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81" y="4211899"/>
            <a:ext cx="3292045" cy="230528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9410701" y="3839525"/>
            <a:ext cx="25336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smtClean="0">
                <a:solidFill>
                  <a:schemeClr val="accent2">
                    <a:lumMod val="75000"/>
                  </a:schemeClr>
                </a:solidFill>
              </a:rPr>
              <a:t>Первым местом хранения данного экземпляра была личная обширная библиотека Е. И. Якушкина - русского юриста, этнографа и библиографа. Интересный факт – с 1859 г. Е. И. Якушкин был членом Ярославского губернского присутствия по крестьянским делам, и всё выкупное дело в связи с отменой крепостного права в губернии шло через его руки.</a:t>
            </a:r>
          </a:p>
          <a:p>
            <a:r>
              <a:rPr lang="ru-RU" sz="1200" i="1" dirty="0" smtClean="0">
                <a:solidFill>
                  <a:schemeClr val="accent2">
                    <a:lumMod val="75000"/>
                  </a:schemeClr>
                </a:solidFill>
              </a:rPr>
              <a:t>Сам Е. И. Якушкин освободил своих крестьян полностью, без выкупа и с землёй.</a:t>
            </a:r>
            <a:endParaRPr lang="ru-RU" sz="1200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47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89" y="85725"/>
            <a:ext cx="8073911" cy="665653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724899" y="2896285"/>
            <a:ext cx="31146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solidFill>
                  <a:schemeClr val="accent6">
                    <a:lumMod val="50000"/>
                  </a:schemeClr>
                </a:solidFill>
              </a:rPr>
              <a:t>Fac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-simile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страницы первой записки А. М. </a:t>
            </a:r>
            <a:r>
              <a:rPr lang="ru-RU" sz="1400" dirty="0" err="1" smtClean="0">
                <a:solidFill>
                  <a:schemeClr val="accent6">
                    <a:lumMod val="50000"/>
                  </a:schemeClr>
                </a:solidFill>
              </a:rPr>
              <a:t>Унковского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 об освобождении крестьян, адресованной Александру </a:t>
            </a:r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</a:rPr>
              <a:t>II</a:t>
            </a:r>
            <a:endParaRPr lang="ru-RU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12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857875" y="311319"/>
            <a:ext cx="60960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Джаншиев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Г. А. полагал свой труд слабыми штрихами, 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временным простым деревянным крестом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том месте, где вскоре должен быть воздвигнут постоянный памятник.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685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Рисунок 1" descr="А.М. Унковский. Мемориальная дос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852" y="1469160"/>
            <a:ext cx="5201345" cy="3890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715250" y="566728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 smtClean="0"/>
              <a:t>Мемориальная доска в Твери.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68" y="155138"/>
            <a:ext cx="4277107" cy="651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8" y="85725"/>
            <a:ext cx="4212272" cy="54292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880" y="85725"/>
            <a:ext cx="3678908" cy="542925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139" y="5610225"/>
            <a:ext cx="440055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Главные деятели освобождения крестьян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/ под ред. С. А. Венгерова. – С.-Петербург : Брокгауз-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Ефрон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, 1903. – 75 с. :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; 33 см. – (Галерея русских деятелей). – На титульном листе: бесплатная премия к "Вестнику и библиотеке самообразования" на 1903 год. </a:t>
            </a:r>
            <a:r>
              <a:rPr lang="ru-RU" sz="1100" dirty="0" smtClean="0">
                <a:hlinkClick r:id="rId4"/>
              </a:rPr>
              <a:t>https://megapro.ranepa.ru/MegaPro/Download/MObject/1514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86880" y="5648697"/>
            <a:ext cx="3609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Освобождение крестьян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: деятели реформы. – Москва : Научное слово, 1911. – XXXII, 342 с. :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 </a:t>
            </a:r>
            <a:r>
              <a:rPr lang="ru-RU" sz="1100" dirty="0" smtClean="0">
                <a:hlinkClick r:id="rId5"/>
              </a:rPr>
              <a:t>https://megapro.ranepa.ru/MegaPro/Download/MObject/1601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537819" y="892939"/>
            <a:ext cx="345415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В 1903 и 1911 годах были изданы две книги, посвященные ключевым деятелям подготовки и осуществления Крестьянской реформы 1861 г. В обеих книгах уделяется внимание не только вкладу этих деятелей в дело реформы, но и даются их биография.</a:t>
            </a:r>
          </a:p>
          <a:p>
            <a:pPr algn="just"/>
            <a:endParaRPr lang="ru-RU" sz="1400" dirty="0" smtClean="0"/>
          </a:p>
          <a:p>
            <a:pPr algn="just"/>
            <a:r>
              <a:rPr lang="ru-RU" sz="1400" dirty="0" smtClean="0"/>
              <a:t>Книги проиллюстрированы фотографиями или фотографиями с литографий, гравюр и портретов деятелей, исполненных известными художниками, такими, как И. Н. Крамской, Н. Н. </a:t>
            </a:r>
            <a:r>
              <a:rPr lang="ru-RU" sz="1400" dirty="0" err="1" smtClean="0"/>
              <a:t>Ге</a:t>
            </a:r>
            <a:r>
              <a:rPr lang="ru-RU" sz="1400" dirty="0" smtClean="0"/>
              <a:t> и др. Многие портреты заимствованы из </a:t>
            </a:r>
            <a:r>
              <a:rPr lang="ru-RU" sz="1400" dirty="0" err="1" smtClean="0"/>
              <a:t>Румянцевского</a:t>
            </a:r>
            <a:r>
              <a:rPr lang="ru-RU" sz="1400" dirty="0" smtClean="0"/>
              <a:t> музея.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2222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0" y="163413"/>
            <a:ext cx="1997119" cy="25741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76475" y="163413"/>
            <a:ext cx="95440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Сборник состоит из очерков известных российских историков, юристов, литературоведов, библиофилов – А. А..</a:t>
            </a:r>
            <a:r>
              <a:rPr lang="ru-RU" sz="1400" dirty="0" err="1" smtClean="0"/>
              <a:t>Кизеветтера</a:t>
            </a:r>
            <a:r>
              <a:rPr lang="ru-RU" sz="1400" dirty="0" smtClean="0"/>
              <a:t>, Н. П. Павлова-</a:t>
            </a:r>
            <a:r>
              <a:rPr lang="ru-RU" sz="1400" dirty="0" err="1" smtClean="0"/>
              <a:t>Сильванского</a:t>
            </a:r>
            <a:r>
              <a:rPr lang="ru-RU" sz="1400" dirty="0" smtClean="0"/>
              <a:t>, В. Е. Якушкина, В. И. </a:t>
            </a:r>
            <a:r>
              <a:rPr lang="ru-RU" sz="1400" dirty="0" err="1" smtClean="0"/>
              <a:t>Семевского</a:t>
            </a:r>
            <a:r>
              <a:rPr lang="ru-RU" sz="1400" dirty="0" smtClean="0"/>
              <a:t>, А. Ф. Кони и др. Статьи в сборнике посвящены:</a:t>
            </a:r>
          </a:p>
          <a:p>
            <a:pPr algn="just"/>
            <a:r>
              <a:rPr lang="ru-RU" sz="1400" dirty="0" smtClean="0"/>
              <a:t>1. Деятелям непосредственным: </a:t>
            </a:r>
            <a:r>
              <a:rPr lang="ru-RU" sz="1400" i="1" dirty="0" smtClean="0">
                <a:solidFill>
                  <a:srgbClr val="00B050"/>
                </a:solidFill>
              </a:rPr>
              <a:t>«… те, на долю которых выпадает счастье ближайшим образом связать память о себе с значительным событием»</a:t>
            </a:r>
            <a:r>
              <a:rPr lang="ru-RU" sz="1400" dirty="0" smtClean="0"/>
              <a:t>: Александру II, К. Н. Романову, Е. П. Романовой, Н. А. Милютину, Я. И. Ростовцеву.</a:t>
            </a:r>
          </a:p>
          <a:p>
            <a:pPr algn="just"/>
            <a:r>
              <a:rPr lang="ru-RU" sz="1400" dirty="0" smtClean="0"/>
              <a:t>2. Деятелям зарождавшейся идеи, косвенно повлиявшим на отмену крепостного права: А. И. Радищеву, Н. И. Тургеневу, В. А. Черкасскому, Ю. Ф. Самарину, К. Д. </a:t>
            </a:r>
            <a:r>
              <a:rPr lang="ru-RU" sz="1400" dirty="0" err="1" smtClean="0"/>
              <a:t>Кавелину</a:t>
            </a:r>
            <a:r>
              <a:rPr lang="ru-RU" sz="1400" dirty="0" smtClean="0"/>
              <a:t>, А. И. Герцену, Н. А. Некрасову, Д. В. Григоровичу, И. С. Тургеневу.</a:t>
            </a:r>
          </a:p>
          <a:p>
            <a:pPr algn="just"/>
            <a:r>
              <a:rPr lang="ru-RU" sz="1400" dirty="0" smtClean="0"/>
              <a:t>Книга вышла под редакцией Семена Афанасьевича Венгерова – литературного критика, историка литературы, библиографа, две статьи в книге принадлежат его перу.</a:t>
            </a:r>
          </a:p>
          <a:p>
            <a:pPr algn="just"/>
            <a:r>
              <a:rPr lang="ru-RU" sz="1400" dirty="0" smtClean="0"/>
              <a:t>Книга большого формата 23,5 х 32,5 см., с 15 портретами в размер страницы.</a:t>
            </a:r>
          </a:p>
          <a:p>
            <a:pPr algn="just"/>
            <a:endParaRPr lang="ru-RU" sz="1400" dirty="0" smtClean="0"/>
          </a:p>
          <a:p>
            <a:pPr algn="just"/>
            <a:endParaRPr lang="ru-RU" sz="1400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66410" y="2356345"/>
            <a:ext cx="118541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 smtClean="0"/>
              <a:t>		       На самом деле, эта книга является книгой-приложением к энциклопедическому журналу «Вестник и библиотека для 		       самообразования». Журнал выходил еженедельно с 1903 по 1905 г., и выпускался в Санкт-Петербурге в издательской фирме «Брокгауз-</a:t>
            </a:r>
            <a:r>
              <a:rPr lang="ru-RU" sz="1400" i="1" dirty="0" err="1" smtClean="0"/>
              <a:t>Ефрон</a:t>
            </a:r>
            <a:r>
              <a:rPr lang="ru-RU" sz="1400" i="1" dirty="0" smtClean="0"/>
              <a:t>», известной своими энциклопедическими словарями.</a:t>
            </a:r>
          </a:p>
          <a:p>
            <a:pPr algn="just"/>
            <a:r>
              <a:rPr lang="ru-RU" sz="1400" i="1" dirty="0" smtClean="0"/>
              <a:t>Более того, предлагаемая вашему вниманию книга, принадлежит к особому приложению, которое в 1903 году предлагалось, как «Галерея русских деятелей» и состояло из 12 частей, первой частью которой и была книга «Главные деятели освобождения крестьян». Кроме того, книга вышла, как бесплатная премия к журналу «Вестник и библиотека для самообразования» на 1903 год.</a:t>
            </a:r>
            <a:endParaRPr lang="ru-RU" sz="1400" i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4" y="3755159"/>
            <a:ext cx="2306181" cy="2955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69" y="3734056"/>
            <a:ext cx="2246029" cy="29765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072" y="3748536"/>
            <a:ext cx="2322653" cy="29620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999" y="3734056"/>
            <a:ext cx="2380222" cy="297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0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057900" y="178722"/>
            <a:ext cx="5991225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Уникальный трехтомный труд Николая Петровича Семенова – российского государственного деятеля (Ярославский губернский прокурор, </a:t>
            </a:r>
            <a:r>
              <a:rPr lang="ru-RU" sz="1100" dirty="0" err="1" smtClean="0">
                <a:cs typeface="Helvetica" panose="020B0604020202020204" pitchFamily="34" charset="0"/>
              </a:rPr>
              <a:t>Виленский</a:t>
            </a:r>
            <a:r>
              <a:rPr lang="ru-RU" sz="1100" dirty="0" smtClean="0">
                <a:cs typeface="Helvetica" panose="020B0604020202020204" pitchFamily="34" charset="0"/>
              </a:rPr>
              <a:t> губернский прокурор, Сенатор Российском империи), писателя, переводчика, действительного тайного советника и старшего брата известного исследователя и путешественника П. П. Семенова-Тян-Шанского.   Н. П. Семенов был одним из членов-экспертов Редакционной комиссии для составления «Положения о крестьянах».</a:t>
            </a:r>
          </a:p>
          <a:p>
            <a:pPr algn="just"/>
            <a:endParaRPr lang="ru-RU" sz="1100" dirty="0" smtClean="0">
              <a:cs typeface="Helvetica" panose="020B0604020202020204" pitchFamily="34" charset="0"/>
            </a:endParaRPr>
          </a:p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Четыре книги, каждая более 500 страниц (первые два тома – более 800), собрания подробных дневников, фиксирующих обсуждения на заседаниях Редакционных Комиссий по крестьянскому делу. Представленный Н. П. Семеновым текст содержит только описания Общих Присутствий Комиссий, в нем нет дневников других заседаний, а также статей по теме и личных записок автора. Каждый том соответствует одному из трех выделенных автором периодов работы по упразднению крепостничества. Автор придерживается хронологического порядка в описании заседаний.</a:t>
            </a:r>
          </a:p>
          <a:p>
            <a:pPr algn="just"/>
            <a:endParaRPr lang="ru-RU" sz="1100" dirty="0" smtClean="0">
              <a:cs typeface="Helvetica" panose="020B0604020202020204" pitchFamily="34" charset="0"/>
            </a:endParaRPr>
          </a:p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Эти записки с заседаний, по словам Н. П. Семенова: «… </a:t>
            </a:r>
            <a:r>
              <a:rPr lang="ru-RU" sz="1100" b="1" i="1" dirty="0" smtClean="0">
                <a:solidFill>
                  <a:srgbClr val="00B050"/>
                </a:solidFill>
                <a:cs typeface="Helvetica" panose="020B0604020202020204" pitchFamily="34" charset="0"/>
              </a:rPr>
              <a:t>раскрывают неофициальную сторону дела в Комиссиях, где, главным образом, сосредоточивалась деятельность по составлению Положений об освобождении крестьян</a:t>
            </a:r>
            <a:r>
              <a:rPr lang="ru-RU" sz="1100" dirty="0" smtClean="0">
                <a:cs typeface="Helvetica" panose="020B0604020202020204" pitchFamily="34" charset="0"/>
              </a:rPr>
              <a:t>» (Предисловие, с. VIII).</a:t>
            </a:r>
          </a:p>
          <a:p>
            <a:pPr algn="just"/>
            <a:endParaRPr lang="ru-RU" sz="1100" dirty="0" smtClean="0">
              <a:cs typeface="Helvetica" panose="020B0604020202020204" pitchFamily="34" charset="0"/>
            </a:endParaRPr>
          </a:p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Над дневниками Н. П. Семенов работал по поручению председателя Редакционных комиссий и основного разработчика крестьянской реформы 1861 года Я. И. Ростовцева.  </a:t>
            </a:r>
          </a:p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Автор считал, что это сочинение будет полезным для дальнейшей преобразовательной внутриполитической работы Правительства, и будет вдохновлять деятелей реформирования на публикацию новых материалов.  </a:t>
            </a:r>
          </a:p>
          <a:p>
            <a:pPr algn="just"/>
            <a:r>
              <a:rPr lang="ru-RU" sz="1100" dirty="0" smtClean="0">
                <a:cs typeface="Helvetica" panose="020B0604020202020204" pitchFamily="34" charset="0"/>
              </a:rPr>
              <a:t>Трехтомник посвящен Александру III.</a:t>
            </a:r>
            <a:endParaRPr lang="ru-RU" sz="1100" dirty="0">
              <a:cs typeface="Helvetica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5545" y="4182357"/>
            <a:ext cx="56781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Семенов Н. П.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Освобождение крестьян в царствование императора Александра II : хроника деятельности комиссий по крестьянскому делу. Т. 1 : Первый период занятий / Н. П. Семенов. – С.-Петербург : Издание Меркурия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Елеазаровича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Комарова, 1889. – XIX, 848 с. </a:t>
            </a:r>
            <a:r>
              <a:rPr lang="ru-RU" sz="1000" dirty="0" smtClean="0">
                <a:hlinkClick r:id="rId3"/>
              </a:rPr>
              <a:t>https://megapro.ranepa.ru/MegaPro/Download/MObject/1522</a:t>
            </a:r>
            <a:r>
              <a:rPr lang="ru-RU" sz="1000" dirty="0" smtClean="0"/>
              <a:t> </a:t>
            </a:r>
          </a:p>
          <a:p>
            <a:pPr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Семенов Н. П.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(1823-1904). Освобождение крестьян в царствование императора Александра II : хроника деятельности комиссий по крестьянскому делу. Т. 2 : Второй период занятий / Н. П. Семенов. – С.-Петербург : Издание Меркурия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Елеазаровича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Комарова, 1890. – 1020 с. : 2 л.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.  </a:t>
            </a:r>
            <a:r>
              <a:rPr lang="ru-RU" sz="1000" dirty="0" smtClean="0">
                <a:hlinkClick r:id="rId4"/>
              </a:rPr>
              <a:t>https://megapro.ranepa.ru/MegaPro/Download/MObject/1554</a:t>
            </a:r>
            <a:r>
              <a:rPr lang="ru-RU" sz="1000" dirty="0" smtClean="0"/>
              <a:t> </a:t>
            </a:r>
          </a:p>
          <a:p>
            <a:pPr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Семенов Н. П.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(1823-1904). Освобождение крестьян в царствование императора Александра II : хроника деятельности комиссий по крестьянскому делу. Т. 3, часть 1 : Третий период занятий / Н. П. Семенов. – С.-Петербург : Издание Меркурия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Елеазаровича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Комарова, 1891. – VII, 510 с. : 3 л.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pPr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Семенов Н. П.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(1823-1904). Освобождение крестьян в царствование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имп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. Александра II : хроника деятельности комиссий по крестьянскому делу. Т. 3, ч. 2 : Третий период занятий / Н. П. Семенов. – С.-Петербург : Издание Меркурия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Елеазаровича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Комарова, 1892. – 510 с. :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. </a:t>
            </a:r>
            <a:r>
              <a:rPr lang="ru-RU" sz="1000" dirty="0" smtClean="0">
                <a:hlinkClick r:id="rId5"/>
              </a:rPr>
              <a:t>https://megapro.ranepa.ru/MegaPro/Download/MObject/1525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66" y="178722"/>
            <a:ext cx="5405139" cy="38683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11" y="4502983"/>
            <a:ext cx="5854714" cy="21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43" y="0"/>
            <a:ext cx="1990146" cy="29370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58724" y="74692"/>
            <a:ext cx="961895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Книга издана к 50-летию Крестьянской реформы, это тоже сборник различных авторов, однако, тексты значительно более подробные чем в «Главных деятелях освобождения крестьян». Книга посвящена только непосредственным деятелям реформы: Александру II, П. Д. Киселеву К. Н. Романову, Е. П. Романовой, К. Д. </a:t>
            </a:r>
            <a:r>
              <a:rPr lang="ru-RU" sz="1200" dirty="0" err="1" smtClean="0"/>
              <a:t>Кавелину</a:t>
            </a:r>
            <a:r>
              <a:rPr lang="ru-RU" sz="1200" dirty="0" smtClean="0"/>
              <a:t>, Я. И. Ростовцеву, Н. А. Милютину, Ю. Ф. Самарину, В. А. Черкасскому, Я. А. Соловьеву. </a:t>
            </a:r>
          </a:p>
          <a:p>
            <a:pPr algn="just"/>
            <a:r>
              <a:rPr lang="ru-RU" sz="1200" dirty="0" smtClean="0"/>
              <a:t>По замыслу составителей сборника статью об Александре II должен был написать выдающийся ученый-историк В. О. Ключевский, однако болезнь не позволила сделать ему эту работу. Поэтому статья была поручена опять же, как и в  «Главных …» историку А. А. </a:t>
            </a:r>
            <a:r>
              <a:rPr lang="ru-RU" sz="1200" dirty="0" err="1" smtClean="0"/>
              <a:t>Кизеветтеру</a:t>
            </a:r>
            <a:r>
              <a:rPr lang="ru-RU" sz="1200" dirty="0" smtClean="0"/>
              <a:t>.</a:t>
            </a:r>
          </a:p>
          <a:p>
            <a:pPr algn="just"/>
            <a:r>
              <a:rPr lang="ru-RU" sz="1200" dirty="0" smtClean="0"/>
              <a:t>В сборнике описывается борьба сторонников и противников реформы, приводятся различные взгляды общественной мысли.</a:t>
            </a:r>
          </a:p>
          <a:p>
            <a:pPr algn="just"/>
            <a:endParaRPr lang="ru-RU" sz="1200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114881" y="3055615"/>
            <a:ext cx="207587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 smtClean="0"/>
              <a:t>На </a:t>
            </a:r>
            <a:r>
              <a:rPr lang="ru-RU" sz="1200" i="1" dirty="0"/>
              <a:t>обложке книги аверс памятной медали настольной «В память освобождения крестьян от крепостной зависимости. 2 марта 1861 г.». На изображении Александр II соединяет подающих друг другу руки дворянина и крестьянина. У ног императора сломанное ярмо. Медаль создана известным русским живописцем, рисовальщиком, медальером и скульптором Ф. П. Толстым</a:t>
            </a:r>
            <a:r>
              <a:rPr lang="ru-RU" sz="1200" i="1" dirty="0" smtClean="0"/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1565039"/>
            <a:ext cx="3425190" cy="43255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470" y="4138551"/>
            <a:ext cx="2976899" cy="20492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677399" y="4671442"/>
            <a:ext cx="2200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i="1" dirty="0">
                <a:solidFill>
                  <a:schemeClr val="accent2">
                    <a:lumMod val="75000"/>
                  </a:schemeClr>
                </a:solidFill>
              </a:rPr>
              <a:t>Первым местом хранения данного экземпляра была Библиотека Московского Купеческого Собрания</a:t>
            </a:r>
            <a:r>
              <a:rPr lang="ru-RU" sz="1200" i="1" dirty="0"/>
              <a:t>.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168303" y="6485119"/>
            <a:ext cx="93475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/>
              <a:t>Современному читателю может оказаться любопытной и последняя страница книги, посвященная рекламе и распространению тиража.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892510" y="1296867"/>
            <a:ext cx="6096000" cy="28931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1300" dirty="0" smtClean="0"/>
          </a:p>
          <a:p>
            <a:pPr algn="just"/>
            <a:r>
              <a:rPr lang="ru-RU" sz="1300" dirty="0" smtClean="0"/>
              <a:t>В книге любопытное «горячее» предисловие, автор которого, к сожалению, не указан. Суть предисловия в том, что автор не согласен с мнением, что история является автономным процессом со своей собственной логикой, а персоналиям отводится второстепенная роль. Автор пытается вывести деятелей реформы из статуса статистов истории и признать за ними существенную роль в историческом событии. </a:t>
            </a:r>
            <a:r>
              <a:rPr lang="ru-RU" sz="1300" i="1" dirty="0" smtClean="0"/>
              <a:t>«</a:t>
            </a:r>
            <a:r>
              <a:rPr lang="ru-RU" sz="1300" b="1" i="1" dirty="0" smtClean="0">
                <a:solidFill>
                  <a:srgbClr val="00B050"/>
                </a:solidFill>
              </a:rPr>
              <a:t>Вполне законною темой науки служит изучение тех олицетворений, в которые облекает себя история, тех человеческих собственных имен, которыми она расцвечивает свою </a:t>
            </a:r>
            <a:r>
              <a:rPr lang="ru-RU" sz="1300" b="1" i="1" dirty="0" err="1" smtClean="0">
                <a:solidFill>
                  <a:srgbClr val="00B050"/>
                </a:solidFill>
              </a:rPr>
              <a:t>нарицательность</a:t>
            </a:r>
            <a:r>
              <a:rPr lang="ru-RU" sz="1300" b="1" i="1" dirty="0" smtClean="0">
                <a:solidFill>
                  <a:srgbClr val="00B050"/>
                </a:solidFill>
              </a:rPr>
              <a:t>, свои скрижали общего и безыменного… И каков бы ни был внутренний мир истории, ее сокровенный смысл, во всяком случае перед нами движется она под знаком личностей; для нашего восприятия, для нашей человеческой конкретности органически неотделимы события от тех, кто их совершает и над кем они совершаются</a:t>
            </a:r>
            <a:r>
              <a:rPr lang="ru-RU" sz="1300" i="1" dirty="0" smtClean="0"/>
              <a:t>».</a:t>
            </a:r>
            <a:endParaRPr lang="ru-RU" sz="1300" i="1" dirty="0"/>
          </a:p>
        </p:txBody>
      </p:sp>
    </p:spTree>
    <p:extLst>
      <p:ext uri="{BB962C8B-B14F-4D97-AF65-F5344CB8AC3E}">
        <p14:creationId xmlns:p14="http://schemas.microsoft.com/office/powerpoint/2010/main" val="370674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7173" y="5837962"/>
            <a:ext cx="46196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Авалиани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С. А. (1881-1922). Библиографический указатель юбилейной литературы о крепостном праве и крестьянской реформе. : 1861 – 19 февраля 1911 г. / С. А.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Авалиани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. - Одесса : "Центральная" типография, 1911. – 21 с. </a:t>
            </a:r>
            <a:r>
              <a:rPr lang="ru-RU" sz="1100" dirty="0" smtClean="0">
                <a:hlinkClick r:id="rId2"/>
              </a:rPr>
              <a:t>https://megapro.ranepa.ru/MegaPro/Download/MObject/1575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" y="200025"/>
            <a:ext cx="4352923" cy="54950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057305" y="561975"/>
            <a:ext cx="675322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«Библиографический указатель…» был подготовлен по юбилейной литературе, выпущенной в честь 50-летия отмены крепостного права.</a:t>
            </a:r>
          </a:p>
          <a:p>
            <a:pPr algn="just"/>
            <a:r>
              <a:rPr lang="ru-RU" sz="1300" dirty="0" smtClean="0"/>
              <a:t>Автор указателя, Симон Лукич </a:t>
            </a:r>
            <a:r>
              <a:rPr lang="ru-RU" sz="1300" dirty="0" err="1" smtClean="0"/>
              <a:t>Авалиани</a:t>
            </a:r>
            <a:r>
              <a:rPr lang="ru-RU" sz="1300" dirty="0" smtClean="0"/>
              <a:t>, – историк грузинского происхождения, состоял в 1911 году в Одесском обществе истории и древностей и в Одесском библиографическом обществе при Новороссийском университете. </a:t>
            </a:r>
          </a:p>
          <a:p>
            <a:pPr algn="just"/>
            <a:endParaRPr lang="ru-RU" sz="1300" dirty="0" smtClean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305" y="1854637"/>
            <a:ext cx="3456638" cy="423862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8827800" y="2001768"/>
            <a:ext cx="314512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В список включены только монографии и журнальные статьи, библиографический указатель не содержит газетных публикаций. 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Автор в небольшом предисловии к библиографии признается, что в условиях провинции указатель может оказаться неполным. </a:t>
            </a:r>
          </a:p>
          <a:p>
            <a:pPr algn="just"/>
            <a:endParaRPr lang="ru-RU" sz="1300" b="1" dirty="0" smtClean="0"/>
          </a:p>
          <a:p>
            <a:pPr algn="just"/>
            <a:r>
              <a:rPr lang="ru-RU" sz="1300" dirty="0" smtClean="0"/>
              <a:t>Семена </a:t>
            </a:r>
            <a:r>
              <a:rPr lang="ru-RU" sz="1300" dirty="0"/>
              <a:t>Лукича всегда интересовали вопросы освобождения крепостных крестьян и крестьянские реформы</a:t>
            </a:r>
            <a:r>
              <a:rPr lang="ru-RU" sz="1300" dirty="0" smtClean="0"/>
              <a:t>.</a:t>
            </a:r>
          </a:p>
          <a:p>
            <a:pPr algn="just"/>
            <a:endParaRPr lang="ru-RU" sz="1300" dirty="0"/>
          </a:p>
          <a:p>
            <a:pPr algn="just"/>
            <a:r>
              <a:rPr lang="ru-RU" sz="1300" dirty="0" smtClean="0"/>
              <a:t>Позже</a:t>
            </a:r>
            <a:r>
              <a:rPr lang="ru-RU" sz="1300" dirty="0"/>
              <a:t>, в 1912-1914 </a:t>
            </a:r>
            <a:r>
              <a:rPr lang="ru-RU" sz="1300" dirty="0" smtClean="0"/>
              <a:t>гг. С</a:t>
            </a:r>
            <a:r>
              <a:rPr lang="ru-RU" sz="1300" dirty="0"/>
              <a:t>. Л. </a:t>
            </a:r>
            <a:r>
              <a:rPr lang="ru-RU" sz="1300" dirty="0" err="1"/>
              <a:t>Авалиани</a:t>
            </a:r>
            <a:r>
              <a:rPr lang="ru-RU" sz="1300" dirty="0"/>
              <a:t> выпустит три тома труда «Крестьянская реформа в Закавказье» и в 1920 году дополнит его еще одним.</a:t>
            </a:r>
          </a:p>
        </p:txBody>
      </p:sp>
    </p:spTree>
    <p:extLst>
      <p:ext uri="{BB962C8B-B14F-4D97-AF65-F5344CB8AC3E}">
        <p14:creationId xmlns:p14="http://schemas.microsoft.com/office/powerpoint/2010/main" val="309478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6" y="107019"/>
            <a:ext cx="2539384" cy="345533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3351" y="3692328"/>
            <a:ext cx="49148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/>
              <a:t>Исследование разделено на три отдела:</a:t>
            </a:r>
          </a:p>
          <a:p>
            <a:pPr algn="just"/>
            <a:r>
              <a:rPr lang="ru-RU" sz="1100" dirty="0" smtClean="0"/>
              <a:t>- первый содержит «краткое обозрение существа и разных видов крепостного состояния в России», а также очерк генезиса крепостного состояния в России. </a:t>
            </a:r>
          </a:p>
          <a:p>
            <a:pPr algn="just"/>
            <a:r>
              <a:rPr lang="ru-RU" sz="1100" dirty="0" smtClean="0"/>
              <a:t>- второй – числовые ведомости, общие таблицы о разных разрядах крепостного населения и статистическую карту распределения губерний по крепостному проценту. </a:t>
            </a:r>
          </a:p>
          <a:p>
            <a:pPr algn="just"/>
            <a:r>
              <a:rPr lang="ru-RU" sz="1100" dirty="0" smtClean="0"/>
              <a:t>- третий – общие выводы и очерк племенного и географического распространения крепостного сословия в России.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9737" y="5566515"/>
            <a:ext cx="5076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000" b="1" dirty="0" err="1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Тройницкий</a:t>
            </a:r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А. Г.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Крепостное население в России, по 10-й народной переписи : статистическое исследование / А. Г. </a:t>
            </a:r>
            <a:r>
              <a:rPr lang="ru-RU" sz="1000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Тройницкий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Статистический отдел Центрального статистического отделения. – </a:t>
            </a:r>
            <a:r>
              <a:rPr lang="ru-RU" sz="1000" dirty="0" err="1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Санктпетербург</a:t>
            </a:r>
            <a:r>
              <a:rPr lang="ru-RU" sz="1000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: Типография Карла Вульфа, 1861. – 92, [1] с. : табл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000" u="sng" dirty="0">
                <a:solidFill>
                  <a:srgbClr val="0563C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https://megapro.ranepa.ru/MegaPro/Download/MObject/1519</a:t>
            </a:r>
            <a:r>
              <a:rPr lang="ru-RU" sz="1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562" y="630169"/>
            <a:ext cx="6881138" cy="529028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906772" y="107019"/>
            <a:ext cx="20081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/>
              <a:t>Статистическое исследование Александра Григорьевича </a:t>
            </a:r>
            <a:r>
              <a:rPr lang="ru-RU" sz="1100" dirty="0" err="1" smtClean="0"/>
              <a:t>Тройницкого</a:t>
            </a:r>
            <a:r>
              <a:rPr lang="ru-RU" sz="1100" dirty="0" smtClean="0"/>
              <a:t> по исчислению крепостного населения в России в его актуальном составе, основано на десятой, последней, народной переписи, проведенной по указу от 3 июня 1857 года и завершенной в 1859 году.</a:t>
            </a:r>
          </a:p>
          <a:p>
            <a:endParaRPr lang="ru-RU" sz="1100" dirty="0" smtClean="0"/>
          </a:p>
          <a:p>
            <a:r>
              <a:rPr lang="ru-RU" sz="1100" dirty="0" smtClean="0"/>
              <a:t>Такие задокументированные подушные переписи (ревизии) податного населения (крестьяне, мещане, посадские, ремесленники (сословие) и цеховые) начали проводиться в Российской империи при Петре I с 1718 года.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84189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" y="71283"/>
            <a:ext cx="11429999" cy="671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32" y="0"/>
            <a:ext cx="8719018" cy="67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63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4" y="205157"/>
            <a:ext cx="3361700" cy="49149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1925" y="5266462"/>
            <a:ext cx="490537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</a:rPr>
              <a:t>Обозрение Высочайше утвержденных 19 февраля 1861 года положений о крестьянах, вышедших из крепостной зависимости.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100" dirty="0" err="1" smtClean="0">
                <a:solidFill>
                  <a:schemeClr val="accent6">
                    <a:lumMod val="50000"/>
                  </a:schemeClr>
                </a:solidFill>
              </a:rPr>
              <a:t>Санктпетербург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: В Типографии II Отделения Собственной Е. И. В. Канцелярии, 1861.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 IV, 320 с. </a:t>
            </a:r>
            <a:r>
              <a:rPr lang="ru-RU" sz="1100" dirty="0" smtClean="0">
                <a:hlinkClick r:id="rId3"/>
              </a:rPr>
              <a:t>https://megapro.ranepa.ru/MegaPro/Download/MObject/1521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81" y="648980"/>
            <a:ext cx="3323094" cy="206253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090702" y="433751"/>
            <a:ext cx="381554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Обозрение содержит объяснения оснований и соображений, которыми руководствовалось Правительство при принятии Положений о крестьянах, выходящих из крепостной зависимости. Сами Положения включают в себя 17 законодательных актов. Обозрение в свою очередь делится на 10 глав, каждая из которых посвящена комментариям по отдельному вопросу: по вопросу прав, дарованных крестьянам, вышедшим из крепостной зависимости; по вопросу образования губернских и уездных учреждений по крестьянским делам; по вопросу устройства управления крестьянских обществ и другим.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95" y="3181350"/>
            <a:ext cx="6691255" cy="314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52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7" y="161925"/>
            <a:ext cx="4217960" cy="55911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0024" y="5753100"/>
            <a:ext cx="48291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solidFill>
                  <a:schemeClr val="accent6">
                    <a:lumMod val="50000"/>
                  </a:schemeClr>
                </a:solidFill>
              </a:rPr>
              <a:t>Великая реформа 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: русское общество и крестьянский вопрос в прошлом и настоящем : юбилейное издание : в 6-ти томах. Т. 1 / Редакция А. К.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Дживелегова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, С. П. Мельгунова, В. И. Пичета ; Историческая комиссия учебного отдела общего распространения технических знаний. – Москва : Издание Т-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ва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 И. Д. Сытина, 1911. – XVI, 260, [2] с., [22] л. ил. : ил., </a:t>
            </a:r>
            <a:r>
              <a:rPr lang="ru-RU" sz="1000" dirty="0" err="1" smtClean="0">
                <a:solidFill>
                  <a:schemeClr val="accent6">
                    <a:lumMod val="50000"/>
                  </a:schemeClr>
                </a:solidFill>
              </a:rPr>
              <a:t>портр</a:t>
            </a:r>
            <a:r>
              <a:rPr lang="ru-RU" sz="1000" dirty="0" smtClean="0">
                <a:solidFill>
                  <a:schemeClr val="accent6">
                    <a:lumMod val="50000"/>
                  </a:schemeClr>
                </a:solidFill>
              </a:rPr>
              <a:t>.  </a:t>
            </a:r>
            <a:r>
              <a:rPr lang="ru-RU" sz="1000" dirty="0" smtClean="0">
                <a:hlinkClick r:id="rId3"/>
              </a:rPr>
              <a:t>https://megapro.ranepa.ru/MegaPro/Download/MObject/1579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133975" y="161925"/>
            <a:ext cx="6477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/>
              <a:t>В 1911 году к пятидесятилетию со дня осуществления крестьянской реформы в России была выпущена </a:t>
            </a:r>
            <a:r>
              <a:rPr lang="ru-RU" sz="1200" dirty="0" err="1" smtClean="0"/>
              <a:t>шеститомная</a:t>
            </a:r>
            <a:r>
              <a:rPr lang="ru-RU" sz="1200" dirty="0" smtClean="0"/>
              <a:t> энциклопедия «Великая реформа». Отпечатаны тома издания были в типографии товарищества И. Д. Сытина. Иван Дмитриевич признавался в том, что близко к сердцу принял судьбу этих книг, вероятно, по той причине, что сам имел крестьянское происхождение.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Задачей этого юбилейного сборника авторы полагают выработку адекватного событиям отношения к Крестьянской реформе с использованием результатов последних научных исследований в России, охарактеризовать крестьянский вопрос с разных сторон: с правовой, политической, экономической и социальной. Относительно момента работы над энциклопедией, по мнению редакции, начало изучению истории крестьянства было положено совсем недавно. Поэтому в предисловии читателям предлагается ознакомиться с кратким обзором литературы, посвященной вопросу.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dirty="0" smtClean="0"/>
              <a:t>Статьи в шести частях энциклопедии посвящены истории крестьянства, вопросам по категориям крестьян, Екатерине II, масонству и декабристам в связи с крестьянским вопросом, крестьянским волнениям, противникам крепостного права, также вопросам по быту помещичьих крестьян, крепостному праву в искусстве и другим. Непосредственно ход реформы освещается в IV и V томах. В IV томе также представлены воспоминания о крепостном праве, а в V – статьи об основных деятелях.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90" y="3943717"/>
            <a:ext cx="5213360" cy="282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8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67476" y="474345"/>
            <a:ext cx="5419724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 smtClean="0"/>
              <a:t>В подготовке энциклопедии приняли участие более шестидесяти исследователей из разных городов Российской империи. </a:t>
            </a:r>
          </a:p>
          <a:p>
            <a:pPr algn="just"/>
            <a:endParaRPr lang="ru-RU" sz="1300" dirty="0" smtClean="0"/>
          </a:p>
          <a:p>
            <a:pPr algn="just"/>
            <a:r>
              <a:rPr lang="ru-RU" sz="1300" dirty="0" smtClean="0"/>
              <a:t>Слово «От редакции» в начале первого тома энциклопедии содержит общую оценку реформы, ее содержания и результатов. «Политический идеализм», по мнению авторов предисловия, искажал в конце XIX века истинный смысл реформы 1861 года. Расцвет реакции в то время привел к возвеличиванию значения крестьянской реформы, ведь «</a:t>
            </a:r>
            <a:r>
              <a:rPr lang="ru-RU" sz="1300" b="1" i="1" dirty="0" smtClean="0">
                <a:solidFill>
                  <a:srgbClr val="00B050"/>
                </a:solidFill>
              </a:rPr>
              <a:t>Политический небосклон 80-х и 90-х годов был до такой степени черен, что даже мелкие звезды загорались блеском крупных светил, и к этому обманчивому блеску с тревогой устремлялись взоры огромного большинства сознательных людей</a:t>
            </a:r>
            <a:r>
              <a:rPr lang="ru-RU" sz="1300" dirty="0" smtClean="0"/>
              <a:t>» (Том I, От редакции, с. IV). </a:t>
            </a:r>
            <a:endParaRPr lang="ru-RU" sz="13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0"/>
            <a:ext cx="5057774" cy="66999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55" y="3186993"/>
            <a:ext cx="5823966" cy="326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0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D6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71525" y="95251"/>
            <a:ext cx="410527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/>
              <a:t>Иллюстративный материал энциклопедии обширен и разнообразен. Редакция постаралась снабдить картинами, рисунками, написанными когда-то или даже специально для издания, каждый описанный в книге момент, добавить портреты и даже «вырезки» из газет на страницы энциклопедии. Все источники для иллюстрационной части издания указаны в первом томе на с. XI слова «От редакции».</a:t>
            </a: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2605" y="3023336"/>
            <a:ext cx="3155387" cy="42472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87" y="103137"/>
            <a:ext cx="4561975" cy="33353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8658" y="1482718"/>
            <a:ext cx="4246308" cy="55911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7135" y="6440220"/>
            <a:ext cx="26340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Гарем помещика. Из альбома </a:t>
            </a:r>
            <a:r>
              <a:rPr lang="en-US" sz="1100" dirty="0" err="1" smtClean="0">
                <a:solidFill>
                  <a:schemeClr val="accent6">
                    <a:lumMod val="50000"/>
                  </a:schemeClr>
                </a:solidFill>
              </a:rPr>
              <a:t>Hampeln’a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84993" y="4931516"/>
            <a:ext cx="158408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Своз крестьян в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XVI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в.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Картина К. В. Лебедева</a:t>
            </a:r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636062" y="1301470"/>
            <a:ext cx="164166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Опустевшая деревня в </a:t>
            </a:r>
            <a:r>
              <a:rPr lang="en-US" sz="1100" dirty="0" smtClean="0">
                <a:solidFill>
                  <a:schemeClr val="accent6">
                    <a:lumMod val="50000"/>
                  </a:schemeClr>
                </a:solidFill>
              </a:rPr>
              <a:t>XVII </a:t>
            </a:r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в.</a:t>
            </a:r>
          </a:p>
          <a:p>
            <a:r>
              <a:rPr lang="ru-RU" sz="1100" dirty="0" smtClean="0">
                <a:solidFill>
                  <a:schemeClr val="accent6">
                    <a:lumMod val="50000"/>
                  </a:schemeClr>
                </a:solidFill>
              </a:rPr>
              <a:t>Картина К. В. Лебедева</a:t>
            </a:r>
          </a:p>
          <a:p>
            <a:endParaRPr lang="ru-RU" sz="11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11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</TotalTime>
  <Words>4506</Words>
  <Application>Microsoft Office PowerPoint</Application>
  <PresentationFormat>Широкоэкранный</PresentationFormat>
  <Paragraphs>145</Paragraphs>
  <Slides>21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Никишаева Инна Олеговна</dc:creator>
  <cp:lastModifiedBy>Устинова Ирина Гавриловна</cp:lastModifiedBy>
  <cp:revision>40</cp:revision>
  <dcterms:created xsi:type="dcterms:W3CDTF">2021-04-22T11:05:05Z</dcterms:created>
  <dcterms:modified xsi:type="dcterms:W3CDTF">2021-05-20T07:17:38Z</dcterms:modified>
</cp:coreProperties>
</file>